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0000800000000000000" pitchFamily="2" charset="-120"/>
      <p:bold r:id="rId13"/>
    </p:embeddedFont>
    <p:embeddedFont>
      <p:font typeface="Montserrat Light" panose="00000400000000000000" pitchFamily="2" charset="0"/>
      <p:regular r:id="rId14"/>
    </p:embeddedFont>
    <p:embeddedFont>
      <p:font typeface="Source Sans 3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331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0757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Solar Panel Performance Analysis &amp; Power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98157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Machine Learning to Forecast Solar PV Output using Aswan Weather Data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EE4DAB-46E3-154A-1026-4814017723E5}"/>
              </a:ext>
            </a:extLst>
          </p:cNvPr>
          <p:cNvSpPr/>
          <p:nvPr/>
        </p:nvSpPr>
        <p:spPr>
          <a:xfrm>
            <a:off x="12868507" y="7738946"/>
            <a:ext cx="1639230" cy="37914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819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7117" y="3255169"/>
            <a:ext cx="1513046" cy="383977"/>
          </a:xfrm>
          <a:prstGeom prst="roundRect">
            <a:avLst>
              <a:gd name="adj" fmla="val 6671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109" y="3361730"/>
            <a:ext cx="170736" cy="1707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1213" y="3319105"/>
            <a:ext cx="100095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FINDINGS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47117" y="3724513"/>
            <a:ext cx="8146613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Conclusions &amp; Future Directions</a:t>
            </a:r>
            <a:endParaRPr lang="en-US" sz="3800" dirty="0"/>
          </a:p>
        </p:txBody>
      </p:sp>
      <p:sp>
        <p:nvSpPr>
          <p:cNvPr id="7" name="Shape 3"/>
          <p:cNvSpPr/>
          <p:nvPr/>
        </p:nvSpPr>
        <p:spPr>
          <a:xfrm>
            <a:off x="747117" y="4651058"/>
            <a:ext cx="4236482" cy="2992160"/>
          </a:xfrm>
          <a:prstGeom prst="roundRect">
            <a:avLst>
              <a:gd name="adj" fmla="val 107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960477" y="4864418"/>
            <a:ext cx="640318" cy="640318"/>
          </a:xfrm>
          <a:prstGeom prst="roundRect">
            <a:avLst>
              <a:gd name="adj" fmla="val 1427897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571" y="5040392"/>
            <a:ext cx="288131" cy="2881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0477" y="5718096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Insight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60477" y="6149221"/>
            <a:ext cx="3809762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Temperature and Wind Speed emerged as the strongest predictors of Solar PV output, with consistent performance across multiple model architectures.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5196959" y="4651058"/>
            <a:ext cx="4236482" cy="2992160"/>
          </a:xfrm>
          <a:prstGeom prst="roundRect">
            <a:avLst>
              <a:gd name="adj" fmla="val 107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8"/>
          <p:cNvSpPr/>
          <p:nvPr/>
        </p:nvSpPr>
        <p:spPr>
          <a:xfrm>
            <a:off x="5410319" y="4864418"/>
            <a:ext cx="640318" cy="640318"/>
          </a:xfrm>
          <a:prstGeom prst="roundRect">
            <a:avLst>
              <a:gd name="adj" fmla="val 1427897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6413" y="5040392"/>
            <a:ext cx="288131" cy="28813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10319" y="5718096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Performer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5410319" y="6149221"/>
            <a:ext cx="3809762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Neural Networks demonstrated superior ability to capture non-linear weather-energy relationships, outperforming traditional regression methods.</a:t>
            </a:r>
            <a:endParaRPr lang="en-US" sz="1650" dirty="0"/>
          </a:p>
        </p:txBody>
      </p:sp>
      <p:sp>
        <p:nvSpPr>
          <p:cNvPr id="17" name="Shape 11"/>
          <p:cNvSpPr/>
          <p:nvPr/>
        </p:nvSpPr>
        <p:spPr>
          <a:xfrm>
            <a:off x="9646801" y="4651058"/>
            <a:ext cx="4236482" cy="2992160"/>
          </a:xfrm>
          <a:prstGeom prst="roundRect">
            <a:avLst>
              <a:gd name="adj" fmla="val 107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2"/>
          <p:cNvSpPr/>
          <p:nvPr/>
        </p:nvSpPr>
        <p:spPr>
          <a:xfrm>
            <a:off x="9860161" y="4864418"/>
            <a:ext cx="640318" cy="640318"/>
          </a:xfrm>
          <a:prstGeom prst="roundRect">
            <a:avLst>
              <a:gd name="adj" fmla="val 1427897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36254" y="5040392"/>
            <a:ext cx="288131" cy="28813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860161" y="5718096"/>
            <a:ext cx="2835473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</a:t>
            </a:r>
            <a:endParaRPr lang="en-US" sz="1900" dirty="0"/>
          </a:p>
        </p:txBody>
      </p:sp>
      <p:sp>
        <p:nvSpPr>
          <p:cNvPr id="21" name="Text 14"/>
          <p:cNvSpPr/>
          <p:nvPr/>
        </p:nvSpPr>
        <p:spPr>
          <a:xfrm>
            <a:off x="9860161" y="6149221"/>
            <a:ext cx="3809762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model for real-time monitoring systems and integrate cloud cover data for precision improvements in forecasting accuracy.</a:t>
            </a:r>
            <a:endParaRPr lang="en-US" sz="16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EF13BC-3EAA-C162-47F6-21FF6BA2AE24}"/>
              </a:ext>
            </a:extLst>
          </p:cNvPr>
          <p:cNvSpPr/>
          <p:nvPr/>
        </p:nvSpPr>
        <p:spPr>
          <a:xfrm>
            <a:off x="12868507" y="7738946"/>
            <a:ext cx="1639230" cy="37914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1264" y="464582"/>
            <a:ext cx="1338858" cy="303848"/>
          </a:xfrm>
          <a:prstGeom prst="roundRect">
            <a:avLst>
              <a:gd name="adj" fmla="val 6673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92587" y="515183"/>
            <a:ext cx="1136213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OVERVIEW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91264" y="835938"/>
            <a:ext cx="6369010" cy="479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Objective &amp; Problem Statement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591264" y="1738193"/>
            <a:ext cx="230397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Primary Goal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591264" y="2195036"/>
            <a:ext cx="6517838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 electrical power output (Solar PV) of solar panels based on environmental weather factors with high accuracy and reliability.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1264" y="2870716"/>
            <a:ext cx="230397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Dual Approach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591264" y="3327559"/>
            <a:ext cx="651783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Regression:</a:t>
            </a: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Predicting exact continuous power values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1264" y="3639979"/>
            <a:ext cx="651783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Classification:</a:t>
            </a: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Predicting efficiency level categories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917" y="1759267"/>
            <a:ext cx="6517838" cy="651783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91264" y="8657153"/>
            <a:ext cx="1344787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research optimizes renewable energy management and grid stability through accurate forecasting, enabling better energy distribution decisions and improved solar farm operations.</a:t>
            </a:r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22DFF-6E68-A235-2483-0502C6EDD43C}"/>
              </a:ext>
            </a:extLst>
          </p:cNvPr>
          <p:cNvSpPr/>
          <p:nvPr/>
        </p:nvSpPr>
        <p:spPr>
          <a:xfrm>
            <a:off x="14039135" y="7738946"/>
            <a:ext cx="468602" cy="37914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6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9852" y="565547"/>
            <a:ext cx="1573292" cy="385405"/>
          </a:xfrm>
          <a:prstGeom prst="roundRect">
            <a:avLst>
              <a:gd name="adj" fmla="val 640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50821" y="634841"/>
            <a:ext cx="1311354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FOUNDATION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19852" y="1033224"/>
            <a:ext cx="7704296" cy="1168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Overview &amp; Characteristics</a:t>
            </a:r>
            <a:endParaRPr lang="en-US" sz="3650" dirty="0"/>
          </a:p>
        </p:txBody>
      </p:sp>
      <p:sp>
        <p:nvSpPr>
          <p:cNvPr id="6" name="Shape 3"/>
          <p:cNvSpPr/>
          <p:nvPr/>
        </p:nvSpPr>
        <p:spPr>
          <a:xfrm>
            <a:off x="719852" y="2510195"/>
            <a:ext cx="7704296" cy="1135261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25473" y="2715816"/>
            <a:ext cx="2337316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Source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25473" y="3131225"/>
            <a:ext cx="729305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Aswan Weather Data (AswanData_weatherdata_DS.csv)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9852" y="3851077"/>
            <a:ext cx="7704296" cy="1135261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25473" y="4056698"/>
            <a:ext cx="2337316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Volume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925473" y="4472107"/>
            <a:ext cx="729305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398 initial records, refined to 370 clean observations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9852" y="5191958"/>
            <a:ext cx="7704296" cy="1135261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25473" y="5397579"/>
            <a:ext cx="2337316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925473" y="5812988"/>
            <a:ext cx="729305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Temperature, Dew Point, Humidity, Wind Speed, Pressure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19852" y="6532840"/>
            <a:ext cx="7704296" cy="1135261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25473" y="6738461"/>
            <a:ext cx="2337316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 Variable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925473" y="7153870"/>
            <a:ext cx="729305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Solar PV power generation output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12545"/>
            <a:ext cx="1180147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Preprocessing &amp; Quality Assurance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50745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896433"/>
            <a:ext cx="4136350" cy="304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63798" y="3080742"/>
            <a:ext cx="283035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Quality Check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3579376"/>
            <a:ext cx="413635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scan for missing values across all features—none detected, ensuring complete data integrity.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6965" y="250745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2896433"/>
            <a:ext cx="4136350" cy="304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46965" y="308074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Duplicate Removal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46965" y="3579376"/>
            <a:ext cx="413635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and eliminated 28 duplicate records (7% of dataset) to prevent data leakage and training bias.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50745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2896433"/>
            <a:ext cx="4136350" cy="304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30132" y="3080742"/>
            <a:ext cx="30178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0132" y="3579376"/>
            <a:ext cx="413635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Parsed temporal data to extract Month and Day variables, enabling seasonal pattern analysis and time-based insights.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3798" y="5522714"/>
            <a:ext cx="12902803" cy="1394222"/>
          </a:xfrm>
          <a:prstGeom prst="roundRect">
            <a:avLst>
              <a:gd name="adj" fmla="val 2656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15" y="5874306"/>
            <a:ext cx="308491" cy="24681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665923" y="5831205"/>
            <a:ext cx="1185386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Clean, high-quality data is fundamental to building robust machine learning models. Our preprocessing reduced the dataset by 7% while significantly improving model reliability.</a:t>
            </a:r>
            <a:endParaRPr lang="en-US" sz="1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199E16-23A4-73FE-290E-8C1539B51FFC}"/>
              </a:ext>
            </a:extLst>
          </p:cNvPr>
          <p:cNvSpPr/>
          <p:nvPr/>
        </p:nvSpPr>
        <p:spPr>
          <a:xfrm>
            <a:off x="12868507" y="7738946"/>
            <a:ext cx="1639230" cy="37914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741" y="468868"/>
            <a:ext cx="7514630" cy="484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 Variable Engineering Strategy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96741" y="1379458"/>
            <a:ext cx="264926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Binning Methodology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96741" y="1840587"/>
            <a:ext cx="7895749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Transformed continuous Solar PV output into categorical bins using data-driven percentile thresholds, creating a multi-class classification problem alongside regression analysis.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96741" y="2543889"/>
            <a:ext cx="7895749" cy="1566505"/>
          </a:xfrm>
          <a:prstGeom prst="roundRect">
            <a:avLst>
              <a:gd name="adj" fmla="val 1633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19601" y="2566749"/>
            <a:ext cx="7850029" cy="511493"/>
          </a:xfrm>
          <a:prstGeom prst="rect">
            <a:avLst/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6743" y="2694503"/>
            <a:ext cx="255746" cy="25574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0099" y="3248739"/>
            <a:ext cx="193762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Low Efficiency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90099" y="3661291"/>
            <a:ext cx="750903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Below 33rd percentile threshold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6741" y="4280892"/>
            <a:ext cx="7895749" cy="1566505"/>
          </a:xfrm>
          <a:prstGeom prst="roundRect">
            <a:avLst>
              <a:gd name="adj" fmla="val 1633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19601" y="4303752"/>
            <a:ext cx="7850029" cy="511493"/>
          </a:xfrm>
          <a:prstGeom prst="rect">
            <a:avLst/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6743" y="4431506"/>
            <a:ext cx="255746" cy="25574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90099" y="4985742"/>
            <a:ext cx="193762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Medium Efficiency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90099" y="5398294"/>
            <a:ext cx="750903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33rd to 67th percentile range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596741" y="6017895"/>
            <a:ext cx="7895749" cy="1566505"/>
          </a:xfrm>
          <a:prstGeom prst="roundRect">
            <a:avLst>
              <a:gd name="adj" fmla="val 1633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619601" y="6040755"/>
            <a:ext cx="7850029" cy="511493"/>
          </a:xfrm>
          <a:prstGeom prst="rect">
            <a:avLst/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6743" y="6168509"/>
            <a:ext cx="255746" cy="25574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90099" y="6722745"/>
            <a:ext cx="1937623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 Efficiency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790099" y="7135297"/>
            <a:ext cx="750903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Above 67th percentile threshold</a:t>
            </a:r>
            <a:endParaRPr lang="en-US" sz="13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114" y="1400770"/>
            <a:ext cx="5125164" cy="51251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744E5B-54DD-A997-A3A0-160D64BB1EF5}"/>
              </a:ext>
            </a:extLst>
          </p:cNvPr>
          <p:cNvSpPr/>
          <p:nvPr/>
        </p:nvSpPr>
        <p:spPr>
          <a:xfrm>
            <a:off x="12868507" y="7738946"/>
            <a:ext cx="1639230" cy="37914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01529" y="954048"/>
            <a:ext cx="1626632" cy="412194"/>
          </a:xfrm>
          <a:prstGeom prst="roundRect">
            <a:avLst>
              <a:gd name="adj" fmla="val 6667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927" y="1068586"/>
            <a:ext cx="183118" cy="1831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13604" y="1022747"/>
            <a:ext cx="107715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EDA INSIGHTS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801529" y="1457801"/>
            <a:ext cx="6966942" cy="650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Exploratory Data Analysis</a:t>
            </a:r>
            <a:endParaRPr lang="en-US" sz="4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29" y="2451973"/>
            <a:ext cx="1145024" cy="16078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5510" y="2680930"/>
            <a:ext cx="2833330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Distribution Analysis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75510" y="3143607"/>
            <a:ext cx="6166961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Examined patterns in Temperature, Humidity, and Wind Speed using histograms and density plots.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29" y="4059793"/>
            <a:ext cx="1145024" cy="16078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5510" y="4288750"/>
            <a:ext cx="280213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Correlation Mapping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75510" y="4751427"/>
            <a:ext cx="6166961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key relationships—notably humidity's inverse correlation with solar output.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529" y="5667613"/>
            <a:ext cx="1145024" cy="16078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75510" y="5896570"/>
            <a:ext cx="274105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Statistical Summary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175510" y="6359247"/>
            <a:ext cx="6166961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Generated comprehensive descriptive statistics including mean, standard deviation, and quartile ranges.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494" y="409694"/>
            <a:ext cx="5643443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Machine Learning Methodology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21494" y="1205389"/>
            <a:ext cx="203180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Stack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21494" y="1608296"/>
            <a:ext cx="661201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Pandas:</a:t>
            </a: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Data manipulation and analysis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1494" y="1883807"/>
            <a:ext cx="661201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Scikit-Learn:</a:t>
            </a: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Classical ML algorithms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1494" y="2159318"/>
            <a:ext cx="661201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TensorFlow:</a:t>
            </a: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Deep learning framework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1494" y="2434828"/>
            <a:ext cx="661201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Pgmpy:</a:t>
            </a: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Probabilistic graphical models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2825710"/>
            <a:ext cx="6612017" cy="661201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4509" y="1205389"/>
            <a:ext cx="2031802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Portfolio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04509" y="1518880"/>
            <a:ext cx="2097762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Regression Approaches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04509" y="1879402"/>
            <a:ext cx="6612017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Linear Regression for baseline performance and MLP Regressor (Neural Networks) for capturing non-linear relationships.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4509" y="2475071"/>
            <a:ext cx="224730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Classification Techniques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04509" y="2835593"/>
            <a:ext cx="661201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Naive Bayes, Decision Tree, K-Nearest Neighbors (KNN), and Logistic Regression for categorical predictions.</a:t>
            </a:r>
            <a:endParaRPr lang="en-US" sz="11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3DF910-06E7-0046-5418-6FF469E70D30}"/>
              </a:ext>
            </a:extLst>
          </p:cNvPr>
          <p:cNvSpPr/>
          <p:nvPr/>
        </p:nvSpPr>
        <p:spPr>
          <a:xfrm>
            <a:off x="12868507" y="7738946"/>
            <a:ext cx="1639230" cy="37914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697" y="613053"/>
            <a:ext cx="7827407" cy="1068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Neural Network Architecture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97" y="1963579"/>
            <a:ext cx="564237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96933" y="2151578"/>
            <a:ext cx="213729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Input Layer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896933" y="2531388"/>
            <a:ext cx="7075170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Neurons matching weather feature dimensions—Temperature, Humidity, Wind Speed, Pressure, Dew Point.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56" y="3471743"/>
            <a:ext cx="564237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78993" y="3659743"/>
            <a:ext cx="213729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Hidden Layers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178993" y="4039553"/>
            <a:ext cx="6793111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dense layers with activation functions to learn complex non-linear patterns in weather-energy relationships.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934" y="4979908"/>
            <a:ext cx="564237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1171" y="5167908"/>
            <a:ext cx="213729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Output Layer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461171" y="5547717"/>
            <a:ext cx="6510933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Single neuron for continuous power prediction with linear activation function.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993" y="6296382"/>
            <a:ext cx="564237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43230" y="6484382"/>
            <a:ext cx="213729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Validation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743230" y="6864191"/>
            <a:ext cx="6228874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K-fold cross-validation ensures model generalization and prevents overfitting on training data.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1264DF-9DC7-EE7D-1E05-F65490CF0C73}"/>
              </a:ext>
            </a:extLst>
          </p:cNvPr>
          <p:cNvSpPr/>
          <p:nvPr/>
        </p:nvSpPr>
        <p:spPr>
          <a:xfrm>
            <a:off x="12868507" y="7738946"/>
            <a:ext cx="1639230" cy="37914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562" y="683895"/>
            <a:ext cx="956512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Evaluation &amp; Performance Metrics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90562" y="1737717"/>
            <a:ext cx="269093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Regression Metrics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90562" y="2394585"/>
            <a:ext cx="3068598" cy="651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RMSE</a:t>
            </a:r>
            <a:endParaRPr lang="en-US" sz="5100" dirty="0"/>
          </a:p>
        </p:txBody>
      </p:sp>
      <p:sp>
        <p:nvSpPr>
          <p:cNvPr id="5" name="Text 3"/>
          <p:cNvSpPr/>
          <p:nvPr/>
        </p:nvSpPr>
        <p:spPr>
          <a:xfrm>
            <a:off x="746879" y="3292316"/>
            <a:ext cx="295584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Root Mean Squared Error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90562" y="3769757"/>
            <a:ext cx="3068598" cy="591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Measures prediction deviation magnitude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005739" y="2394585"/>
            <a:ext cx="3068717" cy="651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MAE</a:t>
            </a:r>
            <a:endParaRPr lang="en-US" sz="5100" dirty="0"/>
          </a:p>
        </p:txBody>
      </p:sp>
      <p:sp>
        <p:nvSpPr>
          <p:cNvPr id="8" name="Text 6"/>
          <p:cNvSpPr/>
          <p:nvPr/>
        </p:nvSpPr>
        <p:spPr>
          <a:xfrm>
            <a:off x="4337923" y="3292316"/>
            <a:ext cx="2404348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Mean Absolute Error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005739" y="3769757"/>
            <a:ext cx="306871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prediction accuracy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2348151" y="4854654"/>
            <a:ext cx="3068598" cy="651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R²</a:t>
            </a:r>
            <a:endParaRPr lang="en-US" sz="5100" dirty="0"/>
          </a:p>
        </p:txBody>
      </p:sp>
      <p:sp>
        <p:nvSpPr>
          <p:cNvPr id="11" name="Text 9"/>
          <p:cNvSpPr/>
          <p:nvPr/>
        </p:nvSpPr>
        <p:spPr>
          <a:xfrm>
            <a:off x="2348151" y="5752386"/>
            <a:ext cx="3068598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Coefficient of Determination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48151" y="6509980"/>
            <a:ext cx="3068598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Variance explained by model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3564" y="1737717"/>
            <a:ext cx="299656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Classification Metrics</a:t>
            </a:r>
            <a:endParaRPr lang="en-US" sz="2100" dirty="0"/>
          </a:p>
        </p:txBody>
      </p:sp>
      <p:sp>
        <p:nvSpPr>
          <p:cNvPr id="14" name="Shape 12"/>
          <p:cNvSpPr/>
          <p:nvPr/>
        </p:nvSpPr>
        <p:spPr>
          <a:xfrm>
            <a:off x="7563564" y="2296001"/>
            <a:ext cx="6383893" cy="1213604"/>
          </a:xfrm>
          <a:prstGeom prst="roundRect">
            <a:avLst>
              <a:gd name="adj" fmla="val 243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783711" y="2516148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Accuracy Score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783711" y="2993588"/>
            <a:ext cx="5943600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Overall correct prediction rate across all efficiency categories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563564" y="3706892"/>
            <a:ext cx="6383893" cy="1213604"/>
          </a:xfrm>
          <a:prstGeom prst="roundRect">
            <a:avLst>
              <a:gd name="adj" fmla="val 243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783711" y="3927038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Confusion Matrix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783711" y="4404479"/>
            <a:ext cx="5943600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breakdown of true vs. predicted classifications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563564" y="5117783"/>
            <a:ext cx="6383893" cy="1213604"/>
          </a:xfrm>
          <a:prstGeom prst="roundRect">
            <a:avLst>
              <a:gd name="adj" fmla="val 243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783711" y="5337929"/>
            <a:ext cx="224242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ROC Curves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783711" y="5815370"/>
            <a:ext cx="5943600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True positive vs. false positive rate analysis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690562" y="7249716"/>
            <a:ext cx="1324927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comparative analysis identified which models provided the most accurate forecasts for Aswan's unique climatic conditions.</a:t>
            </a:r>
            <a:endParaRPr lang="en-US" sz="15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F5E373-0C5F-6E38-0C35-D7FB18740C13}"/>
              </a:ext>
            </a:extLst>
          </p:cNvPr>
          <p:cNvSpPr/>
          <p:nvPr/>
        </p:nvSpPr>
        <p:spPr>
          <a:xfrm>
            <a:off x="12868507" y="7738946"/>
            <a:ext cx="1639230" cy="379142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626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Source Sans 3</vt:lpstr>
      <vt:lpstr>Arial</vt:lpstr>
      <vt:lpstr>Montserrat Light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Ahmed</dc:creator>
  <cp:lastModifiedBy>Ahmed Abdelkader</cp:lastModifiedBy>
  <cp:revision>2</cp:revision>
  <dcterms:created xsi:type="dcterms:W3CDTF">2025-12-30T20:13:20Z</dcterms:created>
  <dcterms:modified xsi:type="dcterms:W3CDTF">2025-12-30T20:15:17Z</dcterms:modified>
</cp:coreProperties>
</file>